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Gill Sans" panose="020B0502020104020203" pitchFamily="34" charset="-79"/>
      <p:regular r:id="rId23"/>
      <p:bold r:id="rId24"/>
    </p:embeddedFont>
    <p:embeddedFont>
      <p:font typeface="Helvetica Neue" panose="02000503000000020004" pitchFamily="2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oqpYPgFRltpDx7rOJF9L1z1vI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5"/>
    <p:restoredTop sz="94701"/>
  </p:normalViewPr>
  <p:slideViewPr>
    <p:cSldViewPr snapToGrid="0">
      <p:cViewPr varScale="1">
        <p:scale>
          <a:sx n="150" d="100"/>
          <a:sy n="150" d="100"/>
        </p:scale>
        <p:origin x="168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ythagorean_expectation#cite_note-1" TargetMode="External"/><Relationship Id="rId3" Type="http://schemas.openxmlformats.org/officeDocument/2006/relationships/hyperlink" Target="https://en.wikipedia.org/wiki/Sports_analytics" TargetMode="External"/><Relationship Id="rId7" Type="http://schemas.openxmlformats.org/officeDocument/2006/relationships/hyperlink" Target="https://en.wikipedia.org/wiki/Pythagorean_theorem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un_(baseball)" TargetMode="External"/><Relationship Id="rId5" Type="http://schemas.openxmlformats.org/officeDocument/2006/relationships/hyperlink" Target="https://en.wikipedia.org/wiki/Baseball" TargetMode="External"/><Relationship Id="rId4" Type="http://schemas.openxmlformats.org/officeDocument/2006/relationships/hyperlink" Target="https://en.wikipedia.org/wiki/Bill_James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Project on insights into nfl games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4 team members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cb4b126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9258" y="1143000"/>
            <a:ext cx="5399400" cy="30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acb4b1260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204" name="Google Shape;204;g1acb4b1260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cb4b1260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9258" y="1143000"/>
            <a:ext cx="5399400" cy="30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1acb4b1260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217" name="Google Shape;217;g1acb4b1260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48f9d68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9258" y="1143000"/>
            <a:ext cx="5399400" cy="30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a48f9d68b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In 2022, By Week 3 of last season, Justin Tucker etched his name in the record books with a game-winning 66-yard field goal to lift the Baltimore Ravens over the Detroit Lions, passing kicker Matt Prater’s eight-year record in the process</a:t>
            </a:r>
            <a:endParaRPr sz="1300"/>
          </a:p>
        </p:txBody>
      </p:sp>
      <p:sp>
        <p:nvSpPr>
          <p:cNvPr id="228" name="Google Shape;228;g1a48f9d68b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a4d61deeca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9258" y="1143000"/>
            <a:ext cx="5399400" cy="30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a4d61deeca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Further Research - statistics to incorporate all other speciality teams and analyze a trend </a:t>
            </a:r>
            <a:endParaRPr sz="1300"/>
          </a:p>
        </p:txBody>
      </p:sp>
      <p:sp>
        <p:nvSpPr>
          <p:cNvPr id="241" name="Google Shape;241;g1a4d61deeca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253" name="Google Shape;25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264" name="Google Shape;26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278" name="Google Shape;278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Pythagorean expectation</a:t>
            </a:r>
            <a:r>
              <a:rPr lang="en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is a </a:t>
            </a:r>
            <a:r>
              <a:rPr lang="en" sz="2400" b="0" i="0" u="sng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sports analytics</a:t>
            </a:r>
            <a:r>
              <a:rPr lang="en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formula devised by </a:t>
            </a:r>
            <a:r>
              <a:rPr lang="en" sz="2400" b="0" i="0" u="sng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 James</a:t>
            </a:r>
            <a:r>
              <a:rPr lang="en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to estimate the percentage of games a </a:t>
            </a:r>
            <a:r>
              <a:rPr lang="en" sz="2400" b="0" i="0" u="sng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baseball</a:t>
            </a:r>
            <a:r>
              <a:rPr lang="en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team "should" have won based on the number of </a:t>
            </a:r>
            <a:r>
              <a:rPr lang="en" sz="2400" b="0" i="0" u="sng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runs</a:t>
            </a:r>
            <a:r>
              <a:rPr lang="en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they scored and allowed. Comparing a team's actual and Pythagorean winning percentage can be used to make predictions and evaluate which teams are over-performing and under-performing. The name comes from the formula's resemblance to the </a:t>
            </a:r>
            <a:r>
              <a:rPr lang="en" sz="2400" b="0" i="0" u="sng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Pythagorean theorem</a:t>
            </a:r>
            <a:r>
              <a:rPr lang="en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2400" b="0" i="0" u="sng" strike="noStrike" baseline="30000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sz="1300"/>
          </a:p>
        </p:txBody>
      </p:sp>
      <p:sp>
        <p:nvSpPr>
          <p:cNvPr id="302" name="Google Shape;30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313" name="Google Shape;3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b2672df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ab2672df9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0" i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g1ab2672df9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NFL Games since 1999 to present</a:t>
            </a:r>
            <a:endParaRPr sz="14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6409 rows, 44 columns → team names, quarterback games, coach games, home/away score, data of game, type of surface field, and name of stadium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NFL Statistics since 2019 to present</a:t>
            </a:r>
            <a:endParaRPr sz="14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896 rows, 20 columns → winner, pass yards, rush yards, total yards, total first downs, team ranking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NFL Teams</a:t>
            </a:r>
            <a:endParaRPr sz="14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Team names, team abbreviation, division, conference 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Statistics: boolean fields such as outdoor indoor and then W/L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4" name="Google Shape;12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134" name="Google Shape;1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168" name="Google Shape;16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179" name="Google Shape;17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fc2f22e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9258" y="1143000"/>
            <a:ext cx="5399400" cy="30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7fc2f22e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Further Research - It may not be related to scoring, but a recent study conducted by nfl, shows less injuries on turf when compared to grass. Need to source the data and look for trends supporting safety of players</a:t>
            </a:r>
            <a:endParaRPr sz="1300"/>
          </a:p>
        </p:txBody>
      </p:sp>
      <p:sp>
        <p:nvSpPr>
          <p:cNvPr id="190" name="Google Shape;190;g17fc2f22e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/>
          <p:nvPr/>
        </p:nvSpPr>
        <p:spPr>
          <a:xfrm>
            <a:off x="0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9"/>
          <p:cNvSpPr txBox="1">
            <a:spLocks noGrp="1"/>
          </p:cNvSpPr>
          <p:nvPr>
            <p:ph type="title"/>
          </p:nvPr>
        </p:nvSpPr>
        <p:spPr>
          <a:xfrm>
            <a:off x="606392" y="1682871"/>
            <a:ext cx="3371249" cy="85098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4576573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>
            <a:off x="836676" y="2662439"/>
            <a:ext cx="2846070" cy="16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1"/>
          </p:nvPr>
        </p:nvSpPr>
        <p:spPr>
          <a:xfrm rot="5400000">
            <a:off x="3408756" y="243129"/>
            <a:ext cx="2326487" cy="579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1"/>
          <p:cNvSpPr txBox="1">
            <a:spLocks noGrp="1"/>
          </p:cNvSpPr>
          <p:nvPr>
            <p:ph type="title"/>
          </p:nvPr>
        </p:nvSpPr>
        <p:spPr>
          <a:xfrm rot="5400000">
            <a:off x="5108007" y="2084772"/>
            <a:ext cx="3737610" cy="9739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body" idx="1"/>
          </p:nvPr>
        </p:nvSpPr>
        <p:spPr>
          <a:xfrm rot="5400000">
            <a:off x="2128980" y="247317"/>
            <a:ext cx="3737610" cy="464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>
            <a:spLocks noGrp="1"/>
          </p:cNvSpPr>
          <p:nvPr>
            <p:ph type="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1"/>
          </p:nvPr>
        </p:nvSpPr>
        <p:spPr>
          <a:xfrm>
            <a:off x="1186434" y="1978533"/>
            <a:ext cx="3203828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2"/>
          </p:nvPr>
        </p:nvSpPr>
        <p:spPr>
          <a:xfrm>
            <a:off x="4753736" y="1978533"/>
            <a:ext cx="3202685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2"/>
          </p:nvPr>
        </p:nvSpPr>
        <p:spPr>
          <a:xfrm>
            <a:off x="1187577" y="2357438"/>
            <a:ext cx="3202686" cy="194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3"/>
          </p:nvPr>
        </p:nvSpPr>
        <p:spPr>
          <a:xfrm>
            <a:off x="4753737" y="2357438"/>
            <a:ext cx="3190113" cy="194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4"/>
          </p:nvPr>
        </p:nvSpPr>
        <p:spPr>
          <a:xfrm>
            <a:off x="475373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8"/>
          <p:cNvSpPr txBox="1">
            <a:spLocks noGrp="1"/>
          </p:cNvSpPr>
          <p:nvPr>
            <p:ph type="title"/>
          </p:nvPr>
        </p:nvSpPr>
        <p:spPr>
          <a:xfrm>
            <a:off x="603504" y="1682871"/>
            <a:ext cx="3364992" cy="85612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body" idx="1"/>
          </p:nvPr>
        </p:nvSpPr>
        <p:spPr>
          <a:xfrm>
            <a:off x="5052060" y="603504"/>
            <a:ext cx="3611880" cy="3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2"/>
          </p:nvPr>
        </p:nvSpPr>
        <p:spPr>
          <a:xfrm>
            <a:off x="836676" y="2662439"/>
            <a:ext cx="2846070" cy="164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ftr" idx="11"/>
          </p:nvPr>
        </p:nvSpPr>
        <p:spPr>
          <a:xfrm>
            <a:off x="4502723" y="4531038"/>
            <a:ext cx="138554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sz="21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sz="21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2" name="Google Shape;22;p20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>
            <a:spLocks noGrp="1"/>
          </p:cNvSpPr>
          <p:nvPr>
            <p:ph type="ftr" idx="11"/>
          </p:nvPr>
        </p:nvSpPr>
        <p:spPr>
          <a:xfrm>
            <a:off x="4502723" y="4777259"/>
            <a:ext cx="13855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4571999" y="0"/>
            <a:ext cx="4572000" cy="51435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94535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3545889" y="4746853"/>
            <a:ext cx="1501177" cy="23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803"/>
              <a:buNone/>
            </a:pPr>
            <a:r>
              <a:rPr lang="en"/>
              <a:t>December 8</a:t>
            </a:r>
            <a:r>
              <a:rPr lang="en" baseline="30000"/>
              <a:t>th </a:t>
            </a:r>
            <a:r>
              <a:rPr lang="en"/>
              <a:t>2022</a:t>
            </a:r>
            <a:endParaRPr/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2189800" y="3631050"/>
            <a:ext cx="457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137150" rIns="205725" bIns="137150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70"/>
              <a:buFont typeface="Gill Sans"/>
              <a:buNone/>
            </a:pPr>
            <a:r>
              <a:rPr lang="en" sz="2860">
                <a:solidFill>
                  <a:schemeClr val="lt1"/>
                </a:solidFill>
              </a:rPr>
              <a:t>The Extra Point</a:t>
            </a:r>
            <a:endParaRPr sz="2860">
              <a:solidFill>
                <a:schemeClr val="lt1"/>
              </a:solidFill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491" y="647750"/>
            <a:ext cx="4560569" cy="2850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5584489" y="4099997"/>
            <a:ext cx="1108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Prepared by:  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Nabeel Khan</a:t>
            </a:r>
            <a:endParaRPr sz="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Renjini Rajan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Amanda Norwood</a:t>
            </a:r>
            <a:endParaRPr sz="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Gill Sans"/>
              <a:buNone/>
            </a:pPr>
            <a:endParaRPr sz="800" b="0" i="0" u="none" strike="noStrike" cap="none">
              <a:solidFill>
                <a:srgbClr val="3231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852385" y="36193"/>
            <a:ext cx="5300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IST 652 Scripting for Data Analysis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0" y="4866501"/>
            <a:ext cx="16767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rPr>
              <a:t>https://www.nfl.com/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442452"/>
            <a:ext cx="1892875" cy="459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cb4b12604_0_0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g1acb4b12604_0_0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00" cy="308400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Playoff Statistics</a:t>
            </a:r>
            <a:endParaRPr/>
          </a:p>
        </p:txBody>
      </p:sp>
      <p:sp>
        <p:nvSpPr>
          <p:cNvPr id="208" name="Google Shape;208;g1acb4b12604_0_0"/>
          <p:cNvSpPr txBox="1"/>
          <p:nvPr/>
        </p:nvSpPr>
        <p:spPr>
          <a:xfrm>
            <a:off x="239366" y="730050"/>
            <a:ext cx="7930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Some Performance Stats on the teams who reached playoffs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1acb4b12604_0_0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152400" y="1167150"/>
            <a:ext cx="8907041" cy="36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acb4b12604_0_0"/>
          <p:cNvSpPr txBox="1"/>
          <p:nvPr/>
        </p:nvSpPr>
        <p:spPr>
          <a:xfrm>
            <a:off x="348925" y="1188950"/>
            <a:ext cx="453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To Assure ‘Playoffs:’ Approximate ‘12’ wins during the Reg Seasons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1" name="Google Shape;211;g1acb4b12604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804550"/>
            <a:ext cx="4606800" cy="2839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12" name="Google Shape;212;g1acb4b12604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5500" y="1861075"/>
            <a:ext cx="3861600" cy="272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13" name="Google Shape;213;g1acb4b12604_0_0"/>
          <p:cNvSpPr txBox="1"/>
          <p:nvPr/>
        </p:nvSpPr>
        <p:spPr>
          <a:xfrm>
            <a:off x="5763825" y="1188950"/>
            <a:ext cx="255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Correlation between rank and win rate(sos)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cb4b12604_0_18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1acb4b12604_0_18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00" cy="308400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Playoff Statistics</a:t>
            </a:r>
            <a:endParaRPr/>
          </a:p>
        </p:txBody>
      </p:sp>
      <p:sp>
        <p:nvSpPr>
          <p:cNvPr id="221" name="Google Shape;221;g1acb4b12604_0_18"/>
          <p:cNvSpPr txBox="1"/>
          <p:nvPr/>
        </p:nvSpPr>
        <p:spPr>
          <a:xfrm>
            <a:off x="239366" y="730050"/>
            <a:ext cx="7930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How did the teams performed over the Years??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1acb4b12604_0_18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152425" y="1370525"/>
            <a:ext cx="5717767" cy="33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acb4b12604_0_18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6018633" y="1370525"/>
            <a:ext cx="2743418" cy="227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acb4b12604_0_18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>
            <a:off x="152400" y="1014750"/>
            <a:ext cx="8609649" cy="400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48f9d68b3_0_0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1a48f9d68b3_0_0"/>
          <p:cNvSpPr txBox="1">
            <a:spLocks noGrp="1"/>
          </p:cNvSpPr>
          <p:nvPr>
            <p:ph type="title"/>
          </p:nvPr>
        </p:nvSpPr>
        <p:spPr>
          <a:xfrm>
            <a:off x="233775" y="417225"/>
            <a:ext cx="8481600" cy="751800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</a:pPr>
            <a:r>
              <a:rPr lang="en" sz="1400">
                <a:solidFill>
                  <a:schemeClr val="lt1"/>
                </a:solidFill>
              </a:rPr>
              <a:t>Special Team Effects!!</a:t>
            </a:r>
            <a:endParaRPr sz="1400">
              <a:solidFill>
                <a:schemeClr val="lt1"/>
              </a:solidFill>
            </a:endParaRPr>
          </a:p>
          <a:p>
            <a:pPr marL="2743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</a:pPr>
            <a:r>
              <a:rPr lang="en" sz="1400">
                <a:solidFill>
                  <a:schemeClr val="lt1"/>
                </a:solidFill>
              </a:rPr>
              <a:t>– Sometimes missing a Field Goal can cost you a Game!!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2" name="Google Shape;232;g1a48f9d68b3_0_0"/>
          <p:cNvSpPr txBox="1"/>
          <p:nvPr/>
        </p:nvSpPr>
        <p:spPr>
          <a:xfrm>
            <a:off x="4815559" y="364920"/>
            <a:ext cx="37371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a48f9d68b3_0_0"/>
          <p:cNvSpPr txBox="1"/>
          <p:nvPr/>
        </p:nvSpPr>
        <p:spPr>
          <a:xfrm>
            <a:off x="389775" y="4045000"/>
            <a:ext cx="7767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Recent Field Goals Scoring Trends show that each team really want to try out for those extra points.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a48f9d68b3_0_0"/>
          <p:cNvSpPr txBox="1"/>
          <p:nvPr/>
        </p:nvSpPr>
        <p:spPr>
          <a:xfrm>
            <a:off x="522494" y="1195507"/>
            <a:ext cx="2292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a48f9d68b3_0_0"/>
          <p:cNvSpPr txBox="1"/>
          <p:nvPr/>
        </p:nvSpPr>
        <p:spPr>
          <a:xfrm>
            <a:off x="311750" y="1609200"/>
            <a:ext cx="1675500" cy="2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Who scored the longest FG?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Per our analysis: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Year: 2013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Team: Denver Broncos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Player: Matt Prater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Distance: 64 yds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6" name="Google Shape;236;g1a48f9d68b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719" y="1321425"/>
            <a:ext cx="3112658" cy="27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a48f9d68b3_0_0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>
            <a:off x="2139650" y="1586407"/>
            <a:ext cx="3310673" cy="204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4d61deeca_2_10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g1a4d61deeca_2_10"/>
          <p:cNvSpPr txBox="1">
            <a:spLocks noGrp="1"/>
          </p:cNvSpPr>
          <p:nvPr>
            <p:ph type="title"/>
          </p:nvPr>
        </p:nvSpPr>
        <p:spPr>
          <a:xfrm>
            <a:off x="233775" y="417225"/>
            <a:ext cx="8481600" cy="751800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</a:pPr>
            <a:r>
              <a:rPr lang="en" sz="1400">
                <a:solidFill>
                  <a:schemeClr val="lt1"/>
                </a:solidFill>
              </a:rPr>
              <a:t>Special Team Effects!!</a:t>
            </a:r>
            <a:endParaRPr sz="1400">
              <a:solidFill>
                <a:schemeClr val="lt1"/>
              </a:solidFill>
            </a:endParaRPr>
          </a:p>
          <a:p>
            <a:pPr marL="2743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</a:pPr>
            <a:r>
              <a:rPr lang="en" sz="1400">
                <a:solidFill>
                  <a:schemeClr val="lt1"/>
                </a:solidFill>
              </a:rPr>
              <a:t>– Sometimes missing a Field Goal can cost you a Game!!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5" name="Google Shape;245;g1a4d61deeca_2_10"/>
          <p:cNvSpPr txBox="1"/>
          <p:nvPr/>
        </p:nvSpPr>
        <p:spPr>
          <a:xfrm>
            <a:off x="4815559" y="364920"/>
            <a:ext cx="37371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a4d61deeca_2_10"/>
          <p:cNvSpPr txBox="1"/>
          <p:nvPr/>
        </p:nvSpPr>
        <p:spPr>
          <a:xfrm>
            <a:off x="333750" y="1557275"/>
            <a:ext cx="16833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trends are obviously favoring additional training and benefits that teams should invest into to sharpen the special skills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a4d61deeca_2_10"/>
          <p:cNvSpPr txBox="1"/>
          <p:nvPr/>
        </p:nvSpPr>
        <p:spPr>
          <a:xfrm>
            <a:off x="522494" y="1195507"/>
            <a:ext cx="2292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1a4d61deeca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4794" y="1453913"/>
            <a:ext cx="3601319" cy="257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a4d61deeca_2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8263" y="1434000"/>
            <a:ext cx="2504391" cy="25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003" y="2200779"/>
            <a:ext cx="3476537" cy="287684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2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84" cy="308468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HOW DOES WIND EFFECT THE HOME TEAM?</a:t>
            </a:r>
            <a:endParaRPr/>
          </a:p>
        </p:txBody>
      </p:sp>
      <p:sp>
        <p:nvSpPr>
          <p:cNvPr id="257" name="Google Shape;257;p12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258" name="Google Shape;25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999" y="374345"/>
            <a:ext cx="4053355" cy="259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514331"/>
            <a:ext cx="4053355" cy="259106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 txBox="1"/>
          <p:nvPr/>
        </p:nvSpPr>
        <p:spPr>
          <a:xfrm>
            <a:off x="428003" y="627434"/>
            <a:ext cx="3667746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Wind does not seem to provide a strong correlation to scoring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Dataset normalization does not show any significant correlation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8" descr="Download awesome american football background HD wallpaper 1600x1200"/>
          <p:cNvPicPr preferRelativeResize="0"/>
          <p:nvPr/>
        </p:nvPicPr>
        <p:blipFill rotWithShape="1">
          <a:blip r:embed="rId3">
            <a:alphaModFix/>
          </a:blip>
          <a:srcRect l="33505"/>
          <a:stretch/>
        </p:blipFill>
        <p:spPr>
          <a:xfrm flipH="1">
            <a:off x="304799" y="0"/>
            <a:ext cx="45602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8"/>
          <p:cNvSpPr/>
          <p:nvPr/>
        </p:nvSpPr>
        <p:spPr>
          <a:xfrm>
            <a:off x="4497617" y="0"/>
            <a:ext cx="4646383" cy="51435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84" cy="308468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 dirty="0">
                <a:solidFill>
                  <a:schemeClr val="lt1"/>
                </a:solidFill>
              </a:rPr>
              <a:t>HOW DOES WIND EFFECT THE HOME TEAM?</a:t>
            </a:r>
            <a:endParaRPr dirty="0"/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1620" y="2792788"/>
            <a:ext cx="4041607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p8"/>
          <p:cNvSpPr txBox="1"/>
          <p:nvPr/>
        </p:nvSpPr>
        <p:spPr>
          <a:xfrm>
            <a:off x="4280580" y="974050"/>
            <a:ext cx="421327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Running a correlation on scoring and winds, it reveals there is increased scoring in less windy conditions.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Additionally, the trend of low wind speeds to high scoring seems to be increasing in recent seasons.</a:t>
            </a:r>
            <a:endParaRPr/>
          </a:p>
        </p:txBody>
      </p:sp>
      <p:pic>
        <p:nvPicPr>
          <p:cNvPr id="272" name="Google Shape;27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424" y="685941"/>
            <a:ext cx="3285079" cy="23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8"/>
          <p:cNvSpPr/>
          <p:nvPr/>
        </p:nvSpPr>
        <p:spPr>
          <a:xfrm>
            <a:off x="838200" y="857250"/>
            <a:ext cx="2019300" cy="923925"/>
          </a:xfrm>
          <a:prstGeom prst="rect">
            <a:avLst/>
          </a:prstGeom>
          <a:solidFill>
            <a:srgbClr val="92D050">
              <a:alpha val="25882"/>
            </a:srgbClr>
          </a:solidFill>
          <a:ln w="25400" cap="flat" cmpd="sng">
            <a:solidFill>
              <a:srgbClr val="B37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/>
          <p:nvPr/>
        </p:nvSpPr>
        <p:spPr>
          <a:xfrm>
            <a:off x="2609850" y="1800225"/>
            <a:ext cx="1138164" cy="923925"/>
          </a:xfrm>
          <a:prstGeom prst="rect">
            <a:avLst/>
          </a:prstGeom>
          <a:solidFill>
            <a:srgbClr val="FF0000">
              <a:alpha val="25882"/>
            </a:srgbClr>
          </a:solidFill>
          <a:ln w="25400" cap="flat" cmpd="sng">
            <a:solidFill>
              <a:srgbClr val="B37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 descr="Download awesome american football background HD wallpaper 1600x1200"/>
          <p:cNvPicPr preferRelativeResize="0"/>
          <p:nvPr/>
        </p:nvPicPr>
        <p:blipFill rotWithShape="1">
          <a:blip r:embed="rId3">
            <a:alphaModFix/>
          </a:blip>
          <a:srcRect l="33505"/>
          <a:stretch/>
        </p:blipFill>
        <p:spPr>
          <a:xfrm>
            <a:off x="4571999" y="0"/>
            <a:ext cx="45602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-5109" y="1"/>
            <a:ext cx="4646383" cy="51435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84" cy="308468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 dirty="0">
                <a:solidFill>
                  <a:schemeClr val="lt1"/>
                </a:solidFill>
              </a:rPr>
              <a:t>HOW DOES TEMPERATURE EFFECT THE HOME TEAM?</a:t>
            </a:r>
            <a:endParaRPr dirty="0"/>
          </a:p>
        </p:txBody>
      </p:sp>
      <p:sp>
        <p:nvSpPr>
          <p:cNvPr id="284" name="Google Shape;284;p32"/>
          <p:cNvSpPr txBox="1"/>
          <p:nvPr/>
        </p:nvSpPr>
        <p:spPr>
          <a:xfrm>
            <a:off x="160884" y="3020774"/>
            <a:ext cx="5010414" cy="191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Short Answer:   Not often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Long Answer:</a:t>
            </a:r>
            <a:br>
              <a:rPr lang="en"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Environmental factors do not play a significant role in the spread of game points between teams. Temperature and field surface were found to only account for 2.5% of the variation in game point spread.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32"/>
          <p:cNvGrpSpPr/>
          <p:nvPr/>
        </p:nvGrpSpPr>
        <p:grpSpPr>
          <a:xfrm>
            <a:off x="5848349" y="3020773"/>
            <a:ext cx="3353143" cy="2122727"/>
            <a:chOff x="4240696" y="1007973"/>
            <a:chExt cx="4331803" cy="3065584"/>
          </a:xfrm>
        </p:grpSpPr>
        <p:pic>
          <p:nvPicPr>
            <p:cNvPr id="286" name="Google Shape;286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40696" y="1007973"/>
              <a:ext cx="4331803" cy="3065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32"/>
            <p:cNvSpPr/>
            <p:nvPr/>
          </p:nvSpPr>
          <p:spPr>
            <a:xfrm>
              <a:off x="5168348" y="1319307"/>
              <a:ext cx="2570922" cy="1046206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 w="25400" cap="flat" cmpd="sng">
              <a:solidFill>
                <a:srgbClr val="B376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644" y="490629"/>
            <a:ext cx="6800722" cy="232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611" y="81138"/>
            <a:ext cx="6895271" cy="49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3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6" name="Google Shape;30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5061" y="394625"/>
            <a:ext cx="971686" cy="474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0601" y="389862"/>
            <a:ext cx="990738" cy="475363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3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84" cy="308468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PROJECTED WINS FOR CURRENT SEASON</a:t>
            </a:r>
            <a:endParaRPr/>
          </a:p>
        </p:txBody>
      </p:sp>
      <p:sp>
        <p:nvSpPr>
          <p:cNvPr id="309" name="Google Shape;309;p13"/>
          <p:cNvSpPr txBox="1"/>
          <p:nvPr/>
        </p:nvSpPr>
        <p:spPr>
          <a:xfrm>
            <a:off x="3258478" y="2155096"/>
            <a:ext cx="25374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4E87"/>
                </a:solidFill>
                <a:latin typeface="Lato"/>
                <a:ea typeface="Lato"/>
                <a:cs typeface="Lato"/>
                <a:sym typeface="Lato"/>
              </a:rPr>
              <a:t>Pythagorean Expectations</a:t>
            </a:r>
            <a:endParaRPr sz="1400" b="1" i="0" u="none" strike="noStrike" cap="none">
              <a:solidFill>
                <a:srgbClr val="004E8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316" name="Google Shape;316;p16" descr="Network wallpaper   Abstract wallpapers   2086 1920x1200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1" y="-1700"/>
            <a:ext cx="9115423" cy="512869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6"/>
          <p:cNvSpPr txBox="1">
            <a:spLocks noGrp="1"/>
          </p:cNvSpPr>
          <p:nvPr>
            <p:ph type="title"/>
          </p:nvPr>
        </p:nvSpPr>
        <p:spPr>
          <a:xfrm>
            <a:off x="0" y="48529"/>
            <a:ext cx="9086850" cy="451534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HOW CAN THESE RESULTS BE USED?</a:t>
            </a:r>
            <a:endParaRPr/>
          </a:p>
        </p:txBody>
      </p:sp>
      <p:sp>
        <p:nvSpPr>
          <p:cNvPr id="318" name="Google Shape;318;p16"/>
          <p:cNvSpPr txBox="1"/>
          <p:nvPr/>
        </p:nvSpPr>
        <p:spPr>
          <a:xfrm>
            <a:off x="55312" y="845279"/>
            <a:ext cx="9004800" cy="2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03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Indoor Stadiums tend to support teams for better wins while home and away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3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Surface Type (grass vs. turf) do not yield any conclusive evidence on influencing performance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3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 Teams (Field Goals) tend to contribute more to overall scores/wins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3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Regular Season Performances improves the Rankings which in turn adds to home ground advantages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3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lt1"/>
                </a:solidFill>
              </a:rPr>
              <a:t>Temperature &amp; 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Wind Speed do not yield significant benefits towards the performance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123675" y="3224642"/>
            <a:ext cx="8839500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sng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Future Enhancements to improve the Analysis Results</a:t>
            </a:r>
            <a:r>
              <a:rPr lang="en" sz="18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sz="1800" b="1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Char char="●"/>
            </a:pPr>
            <a:r>
              <a:rPr lang="en"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Recent Studies conducted by NFL points out that Turf Surfaces are prone to less injuries. </a:t>
            </a:r>
            <a:endParaRPr sz="16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Char char="○"/>
            </a:pPr>
            <a:r>
              <a:rPr lang="en"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Additional data on player injuries need to be added to enhance the analysis</a:t>
            </a:r>
            <a:endParaRPr sz="16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Char char="●"/>
            </a:pPr>
            <a:r>
              <a:rPr lang="en"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Special Team Statistics can be expanded to include other specialities (punts, kickers, fumbles etc.) to enhance the training needs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Char char="●"/>
            </a:pPr>
            <a:r>
              <a:rPr lang="en"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Expand our datasets to including a modeling tool that depicts several factors to predict game outcome</a:t>
            </a:r>
            <a:endParaRPr sz="16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"/>
          <p:cNvSpPr txBox="1"/>
          <p:nvPr/>
        </p:nvSpPr>
        <p:spPr>
          <a:xfrm>
            <a:off x="1685925" y="4650155"/>
            <a:ext cx="5943600" cy="378681"/>
          </a:xfrm>
          <a:prstGeom prst="rect">
            <a:avLst/>
          </a:prstGeom>
          <a:noFill/>
          <a:ln w="381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rmAutofit fontScale="4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ill Sans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END OF PRESENTATION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6695" y="378681"/>
            <a:ext cx="2515442" cy="157230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7"/>
          <p:cNvSpPr txBox="1"/>
          <p:nvPr/>
        </p:nvSpPr>
        <p:spPr>
          <a:xfrm>
            <a:off x="3281966" y="3622494"/>
            <a:ext cx="2580067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Credits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Images:  https://wallpapersafari.com/</a:t>
            </a:r>
            <a:br>
              <a:rPr lang="en"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             https://www.nfl.com/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2731920" y="2110085"/>
            <a:ext cx="3364992" cy="92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137150" rIns="205725" bIns="137150" anchor="ctr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THANKS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0" name="Google Shape;330;p17"/>
          <p:cNvSpPr txBox="1"/>
          <p:nvPr/>
        </p:nvSpPr>
        <p:spPr>
          <a:xfrm>
            <a:off x="4753833" y="2775894"/>
            <a:ext cx="1108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Prepared by:  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Nabeel Khan</a:t>
            </a:r>
            <a:endParaRPr sz="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Renjini Rajan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Amanda Norwood</a:t>
            </a:r>
            <a:endParaRPr sz="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Gill Sans"/>
              <a:buNone/>
            </a:pPr>
            <a:endParaRPr sz="800" b="0" i="0" u="none" strike="noStrike" cap="none">
              <a:solidFill>
                <a:srgbClr val="3231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b2672df93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g1ab2672df93_0_0"/>
          <p:cNvSpPr/>
          <p:nvPr/>
        </p:nvSpPr>
        <p:spPr>
          <a:xfrm>
            <a:off x="0" y="0"/>
            <a:ext cx="3490800" cy="514349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goal is to provide various NFL personnel and fans of the game with statistics and information that potentially impact game outcome and decision making in various areas, i.e.: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❖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Stadium Type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❖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Surface Type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❖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Training Needs </a:t>
            </a:r>
            <a:endParaRPr/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Specific questions were brought forth for potential hypothesis testing through the use of multiple data sources</a:t>
            </a:r>
            <a:endParaRPr/>
          </a:p>
        </p:txBody>
      </p:sp>
      <p:sp>
        <p:nvSpPr>
          <p:cNvPr id="117" name="Google Shape;117;g1ab2672df93_0_0"/>
          <p:cNvSpPr txBox="1">
            <a:spLocks noGrp="1"/>
          </p:cNvSpPr>
          <p:nvPr>
            <p:ph type="title"/>
          </p:nvPr>
        </p:nvSpPr>
        <p:spPr>
          <a:xfrm>
            <a:off x="183194" y="239623"/>
            <a:ext cx="3124200" cy="70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SCOPE OF PROJECT</a:t>
            </a:r>
            <a:endParaRPr/>
          </a:p>
        </p:txBody>
      </p:sp>
      <p:sp>
        <p:nvSpPr>
          <p:cNvPr id="118" name="Google Shape;118;g1ab2672df93_0_0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1ab2672df93_0_0"/>
          <p:cNvSpPr/>
          <p:nvPr/>
        </p:nvSpPr>
        <p:spPr>
          <a:xfrm>
            <a:off x="3488181" y="-1"/>
            <a:ext cx="5710500" cy="51435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0" name="Google Shape;120;g1ab2672df9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7042" y="239623"/>
            <a:ext cx="5735973" cy="458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sources: Kaggle and Github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NFL Games (1999 to present)    6409 rows, 44 columns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NFL Statistics (2019 to present)   896 rows, 20 columns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NFL Teams 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■"/>
            </a:pPr>
            <a:r>
              <a:rPr lang="en"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Team names, team abbreviation, division, conference </a:t>
            </a:r>
            <a:endParaRPr sz="1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Special Teams  (2000-2016)        568 rows and 26 columns</a:t>
            </a:r>
            <a:endParaRPr/>
          </a:p>
          <a:p>
            <a: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Cleansing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Clean up null fields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Replace null fields with 0s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Merge NFL Games &amp; NFL Statistics (on Teams)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Create boolean fields for certain statistics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○"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Subset data to refine the scope of analysis (seasons included)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2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 r="11434"/>
          <a:stretch/>
        </p:blipFill>
        <p:spPr>
          <a:xfrm flipH="1">
            <a:off x="5210175" y="1"/>
            <a:ext cx="3933826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2657407" y="65496"/>
            <a:ext cx="3124200" cy="46790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Data Sources and Cleansing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3" y="37817"/>
            <a:ext cx="9144482" cy="514435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213228" y="101700"/>
            <a:ext cx="4428000" cy="881100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Overall Home Team Performance</a:t>
            </a:r>
            <a:endParaRPr/>
          </a:p>
        </p:txBody>
      </p:sp>
      <p:sp>
        <p:nvSpPr>
          <p:cNvPr id="138" name="Google Shape;138;p3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0299" y="1149150"/>
            <a:ext cx="6803700" cy="38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>
            <a:off x="213225" y="1191825"/>
            <a:ext cx="202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Passing yards, rushing yards and home score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680" y="374345"/>
            <a:ext cx="5328320" cy="426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84" cy="308468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How do teams perform with Indoor/Outdoor environments?</a:t>
            </a:r>
            <a:endParaRPr/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1401" y="502413"/>
            <a:ext cx="4393870" cy="22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2752" y="2823718"/>
            <a:ext cx="4402519" cy="224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434320" y="1383427"/>
            <a:ext cx="3238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Teams with an indoor stadium generally play better at home than away.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434320" y="2427112"/>
            <a:ext cx="2644140" cy="93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However, there is no data that shows that teams with an outdoor stadium perform better or worse when they are away.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0"/>
            <a:ext cx="9144000" cy="51044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2902584" y="48529"/>
            <a:ext cx="3338830" cy="881243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Indoor vs. Outdoor Stadiums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353716" y="218199"/>
            <a:ext cx="22923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shows that outdoor stadiums yield less points overall than closed, open, or dome stadiums.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474" y="1306287"/>
            <a:ext cx="4362800" cy="363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6999" y="1205372"/>
            <a:ext cx="3663283" cy="38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6497982" y="145293"/>
            <a:ext cx="22923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can also see that when teams play outdoors, they tend to score less than playing indoors.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74" y="12139"/>
            <a:ext cx="9143999" cy="5119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84" cy="308468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Scores and Yards Comparison by Stadium Type</a:t>
            </a:r>
            <a:endParaRPr/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50" y="2158551"/>
            <a:ext cx="4045626" cy="289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2786" y="496656"/>
            <a:ext cx="3908976" cy="34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 txBox="1"/>
          <p:nvPr/>
        </p:nvSpPr>
        <p:spPr>
          <a:xfrm>
            <a:off x="526500" y="580851"/>
            <a:ext cx="40455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More yards does not equal more points.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Total yards for games played in outdoor stadiums are ranked ¾ but in terms of home score, they rank last.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As for open air stadiums, they have the fewest total yards but have the highest average home score.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5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84" cy="308468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EFFECTS OF FIELD SURFACE ON GAMES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1463040" y="730050"/>
            <a:ext cx="6706826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Type of surface (grass vs turf) does not contribute significantly on the performance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4923026" y="893635"/>
            <a:ext cx="3981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5" name="Google Shape;1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5500" y="1402375"/>
            <a:ext cx="4196650" cy="34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695" y="1212625"/>
            <a:ext cx="3732969" cy="345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fc2f22ea3_0_1"/>
          <p:cNvSpPr txBox="1">
            <a:spLocks noGrp="1"/>
          </p:cNvSpPr>
          <p:nvPr>
            <p:ph type="ftr" idx="11"/>
          </p:nvPr>
        </p:nvSpPr>
        <p:spPr>
          <a:xfrm>
            <a:off x="4502726" y="4551402"/>
            <a:ext cx="138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g17fc2f22ea3_0_1"/>
          <p:cNvSpPr txBox="1">
            <a:spLocks noGrp="1"/>
          </p:cNvSpPr>
          <p:nvPr>
            <p:ph type="title"/>
          </p:nvPr>
        </p:nvSpPr>
        <p:spPr>
          <a:xfrm>
            <a:off x="760183" y="65877"/>
            <a:ext cx="7485000" cy="308400"/>
          </a:xfrm>
          <a:prstGeom prst="rect">
            <a:avLst/>
          </a:prstGeom>
          <a:noFill/>
          <a:ln w="3175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 fontScale="90000"/>
          </a:bodyPr>
          <a:lstStyle/>
          <a:p>
            <a:pPr marL="2286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>
                <a:solidFill>
                  <a:schemeClr val="lt1"/>
                </a:solidFill>
              </a:rPr>
              <a:t>SOME SURFACE STATISTICS</a:t>
            </a:r>
            <a:endParaRPr/>
          </a:p>
        </p:txBody>
      </p:sp>
      <p:sp>
        <p:nvSpPr>
          <p:cNvPr id="194" name="Google Shape;194;g17fc2f22ea3_0_1"/>
          <p:cNvSpPr txBox="1"/>
          <p:nvPr/>
        </p:nvSpPr>
        <p:spPr>
          <a:xfrm>
            <a:off x="4923026" y="893635"/>
            <a:ext cx="3981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5" name="Google Shape;195;g17fc2f22ea3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7250" y="792300"/>
            <a:ext cx="3017376" cy="186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7fc2f22ea3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750" y="3104300"/>
            <a:ext cx="2916874" cy="18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7fc2f22ea3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792300"/>
            <a:ext cx="5824152" cy="41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7fc2f22ea3_0_1"/>
          <p:cNvSpPr txBox="1"/>
          <p:nvPr/>
        </p:nvSpPr>
        <p:spPr>
          <a:xfrm>
            <a:off x="155875" y="506550"/>
            <a:ext cx="20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Overall Team Stats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g17fc2f22ea3_0_1"/>
          <p:cNvSpPr txBox="1"/>
          <p:nvPr/>
        </p:nvSpPr>
        <p:spPr>
          <a:xfrm>
            <a:off x="5987750" y="433850"/>
            <a:ext cx="20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Turf Winners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g17fc2f22ea3_0_1"/>
          <p:cNvSpPr txBox="1"/>
          <p:nvPr/>
        </p:nvSpPr>
        <p:spPr>
          <a:xfrm>
            <a:off x="6221550" y="2818525"/>
            <a:ext cx="17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Grass Winners</a:t>
            </a: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1123</Words>
  <Application>Microsoft Macintosh PowerPoint</Application>
  <PresentationFormat>On-screen Show (16:9)</PresentationFormat>
  <Paragraphs>149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Lato</vt:lpstr>
      <vt:lpstr>Roboto</vt:lpstr>
      <vt:lpstr>Arial</vt:lpstr>
      <vt:lpstr>Gill Sans</vt:lpstr>
      <vt:lpstr>Helvetica Neue</vt:lpstr>
      <vt:lpstr>Parcel</vt:lpstr>
      <vt:lpstr>Parcel</vt:lpstr>
      <vt:lpstr>The Extra Point</vt:lpstr>
      <vt:lpstr>SCOPE OF PROJECT</vt:lpstr>
      <vt:lpstr>Data Sources and Cleansing</vt:lpstr>
      <vt:lpstr>Overall Home Team Performance</vt:lpstr>
      <vt:lpstr>How do teams perform with Indoor/Outdoor environments?</vt:lpstr>
      <vt:lpstr>Indoor vs. Outdoor Stadiums</vt:lpstr>
      <vt:lpstr>Scores and Yards Comparison by Stadium Type</vt:lpstr>
      <vt:lpstr>EFFECTS OF FIELD SURFACE ON GAMES</vt:lpstr>
      <vt:lpstr>SOME SURFACE STATISTICS</vt:lpstr>
      <vt:lpstr>Playoff Statistics</vt:lpstr>
      <vt:lpstr>Playoff Statistics</vt:lpstr>
      <vt:lpstr>Special Team Effects!! – Sometimes missing a Field Goal can cost you a Game!!</vt:lpstr>
      <vt:lpstr>Special Team Effects!! – Sometimes missing a Field Goal can cost you a Game!!</vt:lpstr>
      <vt:lpstr>HOW DOES WIND EFFECT THE HOME TEAM?</vt:lpstr>
      <vt:lpstr>HOW DOES WIND EFFECT THE HOME TEAM?</vt:lpstr>
      <vt:lpstr>HOW DOES TEMPERATURE EFFECT THE HOME TEAM?</vt:lpstr>
      <vt:lpstr>PROJECTED WINS FOR CURRENT SEASON</vt:lpstr>
      <vt:lpstr>HOW CAN THESE RESULTS BE USED?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Extra Point</dc:title>
  <cp:lastModifiedBy>Amanda N Norwood</cp:lastModifiedBy>
  <cp:revision>1</cp:revision>
  <dcterms:modified xsi:type="dcterms:W3CDTF">2022-12-08T23:45:41Z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M SIP Document Sensitivity">
    <vt:lpwstr/>
  </property>
  <property fmtid="{D5CDD505-2E9C-101B-9397-08002B2CF9AE}" pid="3" name="Document Author">
    <vt:lpwstr>US\e203269</vt:lpwstr>
  </property>
  <property fmtid="{D5CDD505-2E9C-101B-9397-08002B2CF9AE}" pid="4" name="Document Sensitivity">
    <vt:lpwstr>1</vt:lpwstr>
  </property>
  <property fmtid="{D5CDD505-2E9C-101B-9397-08002B2CF9AE}" pid="5" name="ThirdParty">
    <vt:lpwstr/>
  </property>
  <property fmtid="{D5CDD505-2E9C-101B-9397-08002B2CF9AE}" pid="6" name="OCI Restriction">
    <vt:bool>false</vt:bool>
  </property>
  <property fmtid="{D5CDD505-2E9C-101B-9397-08002B2CF9AE}" pid="7" name="OCI Additional Info">
    <vt:lpwstr/>
  </property>
  <property fmtid="{D5CDD505-2E9C-101B-9397-08002B2CF9AE}" pid="8" name="Allow Header Overwrite">
    <vt:bool>true</vt:bool>
  </property>
  <property fmtid="{D5CDD505-2E9C-101B-9397-08002B2CF9AE}" pid="9" name="Allow Footer Overwrite">
    <vt:bool>true</vt:bool>
  </property>
  <property fmtid="{D5CDD505-2E9C-101B-9397-08002B2CF9AE}" pid="10" name="Multiple Selected">
    <vt:lpwstr>-1</vt:lpwstr>
  </property>
  <property fmtid="{D5CDD505-2E9C-101B-9397-08002B2CF9AE}" pid="11" name="SIPLongWording">
    <vt:lpwstr>_x000d_
_x000d_</vt:lpwstr>
  </property>
  <property fmtid="{D5CDD505-2E9C-101B-9397-08002B2CF9AE}" pid="12" name="ExpCountry">
    <vt:lpwstr/>
  </property>
  <property fmtid="{D5CDD505-2E9C-101B-9397-08002B2CF9AE}" pid="13" name="TextBoxAndDropdownValues">
    <vt:lpwstr/>
  </property>
  <property fmtid="{D5CDD505-2E9C-101B-9397-08002B2CF9AE}" pid="14" name="SecurityClassification">
    <vt:lpwstr/>
  </property>
</Properties>
</file>